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8" r:id="rId3"/>
    <p:sldId id="258" r:id="rId4"/>
    <p:sldId id="269" r:id="rId5"/>
    <p:sldId id="267" r:id="rId6"/>
    <p:sldId id="264" r:id="rId7"/>
    <p:sldId id="265" r:id="rId8"/>
    <p:sldId id="263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67" autoAdjust="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F723B83-0328-462D-8B99-CE7BC54F5A73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F62BDA-B68D-46E2-9FC4-033F77FC2C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347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ED8156-2932-4C5B-9D2E-ED56D634726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7056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Žáci mají daný text uložený ze síťového disku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62BDA-B68D-46E2-9FC4-033F77FC2C4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483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Následné úlohy pro formátování odstavců je pro pokročilé žáky.</a:t>
            </a:r>
            <a:r>
              <a:rPr lang="cs-CZ" baseline="0" dirty="0" smtClean="0"/>
              <a:t> Opětovně si otevřou dokument O Bivojovi (neupravený) a pokusí se splnit úlohy 7 – 10.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62BDA-B68D-46E2-9FC4-033F77FC2C4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498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A79F4-1E31-4F1D-9550-09AA25BC16EB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878B8-3247-4427-AFD6-6ADA42E14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33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67660-4679-439B-9665-D23D404E13F2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763EA-80A4-4E17-9C00-E1D0251A70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04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525D8-25FF-4EED-B4D8-39A3707C8F35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3FFB4-C401-48E6-96E1-4C9124E5AD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11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E7C85-8385-4BFA-B5CC-B0E061B969FB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292A6-2FCE-45A4-85E5-1DAEF6DAA8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3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D88D5-55CF-4DC3-B8D5-FDD3E318B7FE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DF5F8-E02F-4518-A137-EFC128C71C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09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4DD91-2088-478E-82F1-A38E2832F346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B63D9-519E-4602-9C56-6446FC5F79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94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7365D-8E1D-4D11-B5AF-DB117B5EFCA5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07616-5CF3-41A4-B28C-A4B7EC9B53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436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E335C-2328-4BFE-B4F9-EE37ACA8C4AE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172D3-B4C6-4C85-9A86-DD104CC2A5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701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6B417-EEDB-4F78-B82E-6F98AECDE669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36309-BA1F-4D3D-A182-5016727664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59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16748-8302-48A8-BCF1-86A2241517AF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7BC39-6657-4756-B400-606096253D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75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2D662-1F05-4F85-8CCD-6BB706C8B3C3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D8373-4F0D-44DD-859A-51F2EF2D3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19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E36984-E258-4526-8C85-ED4AA01D4546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59A67A-34C3-4066-8877-780687865A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\\SERVER01\Aplikace\Zam&#283;stnanci%20&#353;koly\2.%20stupe&#328;\Informatika%20-%20ICT\DUMY\6.%20ro&#269;n&#237;k\I6-05\P&#345;&#237;loha%20&#269;.1%20VY_32_INOVACE_73_I%206-05.docx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\\SERVER01\Aplikace\Zam&#283;stnanci%20&#353;koly\2.%20stupe&#328;\Informatika%20-%20ICT\DUMY\6.%20ro&#269;n&#237;k\I6-05\P&#345;&#237;loha%20&#269;.2%20VY_32_INOVACE_73_I%206-05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\\SERVER01\Aplikace\Zam&#283;stnanci%20&#353;koly\2.%20stupe&#328;\Informatika%20-%20ICT\DUMY\6.%20ro&#269;n&#237;k\I6-05\P&#345;&#237;loha%20&#269;.3%20VY_32_INOVACE_73_I%206-05.docx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930581"/>
              </p:ext>
            </p:extLst>
          </p:nvPr>
        </p:nvGraphicFramePr>
        <p:xfrm>
          <a:off x="571500" y="2708920"/>
          <a:ext cx="7632700" cy="3272781"/>
        </p:xfrm>
        <a:graphic>
          <a:graphicData uri="http://schemas.openxmlformats.org/drawingml/2006/table">
            <a:tbl>
              <a:tblPr/>
              <a:tblGrid>
                <a:gridCol w="3735387"/>
                <a:gridCol w="3897313"/>
              </a:tblGrid>
              <a:tr h="424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Šablona: III/2	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Inovace a zkvalitnění výuky prostřednictvím ICT 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Vzdělávací oblast: 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Informační a komunikační technologie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Předmět: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Informatika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Ročník: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6.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Datum vytvoření: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Únor 2013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Anotace materiálu: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Odstavce v MS Word 2010 –upevnění práce s text. editorem- formátování odstavců pro pokročilé – nastavení řádkování, mezery mezi odstavci, odsazení 1. řádku. 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Druh učebního materiálu: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Prezentace     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Klíčová slova: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Odstavec, nástroje a dialogové okno ve skupině Odstavec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Metodické zhodnocení:</a:t>
                      </a:r>
                    </a:p>
                  </a:txBody>
                  <a:tcPr marL="67325" marR="673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Žáci si zopakují základy formátování odstavců (zvýraznění textu, zarovnání textu, stínování a ohraničení odst.) a naučí se pokročilejší formátování odstavců – nastavení vzdálenosti řádků, mezery mezi odst., číslování odst., odsazení 1.ř.</a:t>
                      </a:r>
                    </a:p>
                  </a:txBody>
                  <a:tcPr marL="67325" marR="673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154" name="obrázek 3" descr="Logolink OPVK - oříznutý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4824065" cy="953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56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630238" algn="r"/>
                <a:tab pos="6057900" algn="r"/>
              </a:tabLst>
            </a:pPr>
            <a:r>
              <a:rPr lang="cs-CZ">
                <a:cs typeface="Arial" charset="0"/>
              </a:rPr>
              <a:t/>
            </a:r>
            <a:br>
              <a:rPr lang="cs-CZ">
                <a:cs typeface="Arial" charset="0"/>
              </a:rPr>
            </a:br>
            <a:endParaRPr lang="cs-CZ">
              <a:cs typeface="Arial" charset="0"/>
            </a:endParaRPr>
          </a:p>
          <a:p>
            <a:pPr eaLnBrk="0" hangingPunct="0">
              <a:tabLst>
                <a:tab pos="630238" algn="r"/>
                <a:tab pos="6057900" algn="r"/>
              </a:tabLst>
            </a:pPr>
            <a:endParaRPr lang="cs-CZ">
              <a:cs typeface="Arial" charset="0"/>
            </a:endParaRPr>
          </a:p>
        </p:txBody>
      </p:sp>
      <p:sp>
        <p:nvSpPr>
          <p:cNvPr id="5157" name="Rectangle 6"/>
          <p:cNvSpPr>
            <a:spLocks noChangeArrowheads="1"/>
          </p:cNvSpPr>
          <p:nvPr/>
        </p:nvSpPr>
        <p:spPr bwMode="auto">
          <a:xfrm>
            <a:off x="0" y="930275"/>
            <a:ext cx="1841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450850" algn="r"/>
                <a:tab pos="6057900" algn="r"/>
              </a:tabLst>
            </a:pPr>
            <a:r>
              <a:rPr lang="cs-CZ" sz="1200">
                <a:ea typeface="Times New Roman" pitchFamily="18" charset="0"/>
                <a:cs typeface="Arial" charset="0"/>
              </a:rPr>
              <a:t/>
            </a:r>
            <a:br>
              <a:rPr lang="cs-CZ" sz="1200">
                <a:ea typeface="Times New Roman" pitchFamily="18" charset="0"/>
                <a:cs typeface="Arial" charset="0"/>
              </a:rPr>
            </a:br>
            <a:endParaRPr lang="cs-CZ" sz="80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450850" algn="r"/>
                <a:tab pos="6057900" algn="r"/>
              </a:tabLst>
            </a:pPr>
            <a:endParaRPr lang="cs-CZ">
              <a:ea typeface="Times New Roman" pitchFamily="18" charset="0"/>
              <a:cs typeface="Arial" charset="0"/>
            </a:endParaRPr>
          </a:p>
        </p:txBody>
      </p:sp>
      <p:sp>
        <p:nvSpPr>
          <p:cNvPr id="5158" name="Rectangle 7"/>
          <p:cNvSpPr>
            <a:spLocks noChangeArrowheads="1"/>
          </p:cNvSpPr>
          <p:nvPr/>
        </p:nvSpPr>
        <p:spPr bwMode="auto">
          <a:xfrm>
            <a:off x="363538" y="1264583"/>
            <a:ext cx="8137525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Projekt:	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Škola 3. tisíciletí,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registrační číslo projektu 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CZ.1.07/1.4.00/21.3794</a:t>
            </a:r>
            <a:endParaRPr lang="cs-CZ" sz="1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Příjemce:	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Základní škola Jablunkov, Lesní 190, příspěvková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organizace, 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Jablunkov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739 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91</a:t>
            </a:r>
            <a:endParaRPr lang="cs-CZ" sz="1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Metodický list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Název materiálu: </a:t>
            </a:r>
            <a:r>
              <a:rPr lang="cs-CZ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Odstavce, formátování odstavců </a:t>
            </a:r>
            <a:r>
              <a:rPr lang="cs-CZ" sz="1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Autor materiálu:  </a:t>
            </a:r>
            <a:r>
              <a:rPr lang="cs-CZ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Mgr. Magda Kluzová</a:t>
            </a:r>
            <a:r>
              <a:rPr lang="cs-CZ" sz="1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cs-CZ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159" name="Obdélník 11"/>
          <p:cNvSpPr>
            <a:spLocks noChangeArrowheads="1"/>
          </p:cNvSpPr>
          <p:nvPr/>
        </p:nvSpPr>
        <p:spPr bwMode="auto">
          <a:xfrm>
            <a:off x="500062" y="6043354"/>
            <a:ext cx="864393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Ověření materiálu ve </a:t>
            </a:r>
            <a:r>
              <a:rPr lang="cs-CZ" sz="1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výuce: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Datum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ověření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 5. 3. 2013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    Třída:   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A.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                  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Ověřující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učitel: </a:t>
            </a:r>
            <a:r>
              <a:rPr lang="cs-CZ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Mgr. Magda Kluzová, Mgr. Jan Lubojacki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5160" name="TextovéPole 12"/>
          <p:cNvSpPr txBox="1">
            <a:spLocks noChangeArrowheads="1"/>
          </p:cNvSpPr>
          <p:nvPr/>
        </p:nvSpPr>
        <p:spPr bwMode="auto">
          <a:xfrm>
            <a:off x="5803900" y="1916832"/>
            <a:ext cx="24828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400" b="1" dirty="0" smtClean="0">
                <a:ea typeface="Times New Roman" pitchFamily="18" charset="0"/>
                <a:cs typeface="Arial" charset="0"/>
              </a:rPr>
              <a:t>VY_32_INOVACE_7/3_I6-04</a:t>
            </a:r>
            <a:endParaRPr lang="cs-CZ" sz="1400" dirty="0">
              <a:latin typeface="Calibri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5161" name="Rectangle 2"/>
          <p:cNvSpPr>
            <a:spLocks noChangeArrowheads="1"/>
          </p:cNvSpPr>
          <p:nvPr/>
        </p:nvSpPr>
        <p:spPr bwMode="auto">
          <a:xfrm>
            <a:off x="0" y="6500192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>
              <a:tabLst>
                <a:tab pos="6057900" algn="r"/>
              </a:tabLst>
            </a:pPr>
            <a:r>
              <a:rPr lang="cs-CZ" sz="1200" i="1" dirty="0">
                <a:ea typeface="Times New Roman" pitchFamily="18" charset="0"/>
                <a:cs typeface="Arial" charset="0"/>
              </a:rPr>
              <a:t>Výukový materiál zpracovaný v rámci projektu EU peníze školám.</a:t>
            </a:r>
            <a:endParaRPr lang="cs-CZ" dirty="0">
              <a:ea typeface="Times New Roman" pitchFamily="18" charset="0"/>
              <a:cs typeface="Arial" charset="0"/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 rot="10800000">
            <a:off x="428625" y="1844825"/>
            <a:ext cx="7858125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1172"/>
            <a:ext cx="1942307" cy="129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/>
      </p:transition>
    </mc:Choice>
    <mc:Fallback xmlns="">
      <p:transition spd="slow" advClick="0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535623"/>
            <a:ext cx="8964488" cy="4707672"/>
          </a:xfrm>
          <a:prstGeom prst="horizontalScroll">
            <a:avLst>
              <a:gd name="adj" fmla="val 25000"/>
            </a:avLst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PRÁCE S ODSTAVCI </a:t>
            </a:r>
            <a:br>
              <a:rPr lang="cs-CZ" sz="3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3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 MS WORD 2010</a:t>
            </a:r>
          </a:p>
          <a:p>
            <a:pPr algn="ctr"/>
            <a:endParaRPr lang="cs-CZ" sz="3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3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FORMÁTOVÁNÍ ODSTAVCŮ</a:t>
            </a:r>
            <a:endParaRPr lang="cs-CZ" sz="3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4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-27384"/>
            <a:ext cx="9108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PRACUJ  S TEXTEM MRTVÉ MOŘE</a:t>
            </a:r>
            <a:endParaRPr lang="cs-CZ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764704"/>
            <a:ext cx="7488832" cy="553998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CELÝ TEXT ZAROVNEJ DO BLOKU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1556792"/>
            <a:ext cx="8532948" cy="3921971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FORMÁTUJ</a:t>
            </a:r>
            <a:r>
              <a:rPr lang="cs-CZ" sz="3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POSTUPNĚ </a:t>
            </a:r>
            <a:r>
              <a:rPr lang="cs-CZ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NADPIS </a:t>
            </a:r>
          </a:p>
          <a:p>
            <a:pPr marL="457200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cs-CZ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ZAROVNEJ NA </a:t>
            </a:r>
            <a:r>
              <a:rPr lang="cs-C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STŘED </a:t>
            </a:r>
          </a:p>
          <a:p>
            <a:pPr marL="457200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cs-C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VELIKOST PÍSMA 15 </a:t>
            </a:r>
          </a:p>
          <a:p>
            <a:pPr marL="457200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cs-C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TUČNÉ</a:t>
            </a:r>
          </a:p>
          <a:p>
            <a:pPr marL="457200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cs-C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VŠECHNA PÍSMENA VELKÁ</a:t>
            </a:r>
          </a:p>
          <a:p>
            <a:pPr marL="457200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cs-C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BARVA PÍSMA ZELENÁ</a:t>
            </a:r>
          </a:p>
          <a:p>
            <a:pPr marL="457200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cs-C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VZHLED (TYP) PÍSMA COMIC SANS MS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552" y="5733256"/>
            <a:ext cx="8346300" cy="1015663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DRUHÝ ODSTAVEC VYSTÍNUJ - BARVU  </a:t>
            </a:r>
          </a:p>
          <a:p>
            <a:pPr lvl="0"/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POZADÍ ZVOL ZELENOU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14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trips dir="ld"/>
      </p:transition>
    </mc:Choice>
    <mc:Fallback xmlns="">
      <p:transition spd="slow">
        <p:strips dir="l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6" t="28254" r="52442" b="11130"/>
          <a:stretch/>
        </p:blipFill>
        <p:spPr bwMode="auto">
          <a:xfrm>
            <a:off x="-12393" y="13142"/>
            <a:ext cx="9336921" cy="6844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127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6024" y="2132856"/>
            <a:ext cx="8878464" cy="147732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3000" spc="3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3000" spc="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30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TŘETÍ ODSTAVEC OHRANIČ 	TROJITOU 	ČERVENOU ČAROU, 	ŠÍŘKA 1,5 BODU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518" y="188640"/>
            <a:ext cx="9036000" cy="1477328"/>
          </a:xfrm>
          <a:prstGeom prst="rect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3000" spc="3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3000" spc="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30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PŘEDPOSLEDNÍ ODSTAVEC ZKOPÍRUJ 	NA 	NÁSLEDUJÍCÍ STRÁNKU, 	VELIKOST PÍSMA ZMĚŇ NA 22B</a:t>
            </a:r>
            <a:endParaRPr lang="cs-CZ" sz="3000" b="1" spc="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Dopředu nebo Další 3">
            <a:hlinkClick r:id="rId2" action="ppaction://hlinkfile" highlightClick="1"/>
          </p:cNvPr>
          <p:cNvSpPr/>
          <p:nvPr/>
        </p:nvSpPr>
        <p:spPr>
          <a:xfrm>
            <a:off x="8604448" y="6520234"/>
            <a:ext cx="504056" cy="293142"/>
          </a:xfrm>
          <a:prstGeom prst="actionButtonForwardNext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209" y="4149080"/>
            <a:ext cx="8878464" cy="101566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3000" spc="3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cs-CZ" sz="30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 KAŽDÉM ODSTAVCI ODSAĎ PRVNÍ 	ŘÁDEK o 1 cm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11320" y="5445224"/>
            <a:ext cx="8849354" cy="1015663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3000" spc="3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3000" spc="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30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NASTAV ŘÁDKOVÁNÍ VE VŠECH 	ODSTAVCÍCH 1,5B</a:t>
            </a:r>
            <a:endParaRPr lang="cs-CZ" sz="3000" b="1" spc="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0948" y="260648"/>
            <a:ext cx="9108504" cy="1015663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MEZERY MEZI VŠEMI ODSTAVCI NASTAV NA 	6 B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7089" y="1700808"/>
            <a:ext cx="9108504" cy="101566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MEZI NADPISEM A PRVNÍM ODSTAVCEM 	NASTAV VZDÁLENOST 12B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-1216" y="3212976"/>
            <a:ext cx="9108504" cy="1015663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10. V PRVNÍM ODSTAVCI ZMĚŇ PÍSMO V 	TEXTOVÝ EFEKT, VELIKOST PÍSMA JE 21B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lačítko akce: Dopředu nebo Další 8">
            <a:hlinkClick r:id="rId3" action="ppaction://hlinkfile" highlightClick="1"/>
          </p:cNvPr>
          <p:cNvSpPr/>
          <p:nvPr/>
        </p:nvSpPr>
        <p:spPr>
          <a:xfrm>
            <a:off x="8604448" y="6381328"/>
            <a:ext cx="504056" cy="421829"/>
          </a:xfrm>
          <a:prstGeom prst="actionButtonForwardNex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5496" y="4797152"/>
            <a:ext cx="9108504" cy="1477328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11. PÁTÝ A ŠESTÝ ODSTAVEC SLUČ DO 	JEDNOHO ODSTAVCE, ZVÝRAZNI TEXT 	MODROU BARVOU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48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lačítko akce: Dopředu nebo Další 2">
            <a:hlinkClick r:id="rId2" action="ppaction://hlinkfile" highlightClick="1"/>
          </p:cNvPr>
          <p:cNvSpPr/>
          <p:nvPr/>
        </p:nvSpPr>
        <p:spPr>
          <a:xfrm>
            <a:off x="8604448" y="6520234"/>
            <a:ext cx="504056" cy="293142"/>
          </a:xfrm>
          <a:prstGeom prst="actionButtonForwardNex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404664"/>
            <a:ext cx="8784976" cy="1477328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12. Z GALERIE KLIPARTŮ NAJDI VHODNÝ 	OBRÁZEK K TEXTU A VLOŽ HO NA ZAČÁTEK 4. ODSTAVCE (před slova Mrtvé moře)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52400" y="2492896"/>
            <a:ext cx="8956104" cy="1938992"/>
          </a:xfrm>
          <a:prstGeom prst="rect">
            <a:avLst/>
          </a:prstGeom>
          <a:noFill/>
          <a:ln w="762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13. K DANÉMU TEXTU SESTAV 3 BODY 	OSNOVY A OČÍSLUJ JE LIBOVOLNÝM 	ZPŮSOBEM, OSNOVU NAPIŠ POD TEXT, 	</a:t>
            </a:r>
            <a:r>
              <a:rPr lang="cs-CZ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ŘEZ PÍSMA ZVOL TUČNÉ A KURZÍVU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4861609"/>
            <a:ext cx="8812088" cy="1015663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14. CELÝ TAKTO UPRAVENÝ TEXT SI ULOŽ NA 	SVŮJ ÚČET POD NÁZVEM MRTVÉ MOŘE</a:t>
            </a:r>
          </a:p>
        </p:txBody>
      </p:sp>
    </p:spTree>
    <p:extLst>
      <p:ext uri="{BB962C8B-B14F-4D97-AF65-F5344CB8AC3E}">
        <p14:creationId xmlns:p14="http://schemas.microsoft.com/office/powerpoint/2010/main" val="425483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260648"/>
            <a:ext cx="9733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ZDROJE:</a:t>
            </a:r>
            <a:endParaRPr lang="cs-CZ" sz="1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2536" y="631721"/>
            <a:ext cx="8351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200" dirty="0"/>
              <a:t>MAASS, Winfried. 100 divů světa: největší poklady lidstva na pěti kontinentech. 2. vyd. Čestlice: </a:t>
            </a:r>
            <a:r>
              <a:rPr lang="cs-CZ" sz="1200" dirty="0" err="1"/>
              <a:t>Rebo</a:t>
            </a:r>
            <a:r>
              <a:rPr lang="cs-CZ" sz="1200" dirty="0"/>
              <a:t>, 2001, 207 s. ISBN 80-723-4185-5. 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1278052"/>
            <a:ext cx="83519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 Obrázek, který byl použit ve výukovém materiálu, byl vytvořen jako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Printscreen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obrazovky programu MS Word 2010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1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348</Words>
  <Application>Microsoft Office PowerPoint</Application>
  <PresentationFormat>Předvádění na obrazovce (4:3)</PresentationFormat>
  <Paragraphs>62</Paragraphs>
  <Slides>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Magda Kluzová</cp:lastModifiedBy>
  <cp:revision>181</cp:revision>
  <cp:lastPrinted>2013-03-07T06:13:54Z</cp:lastPrinted>
  <dcterms:created xsi:type="dcterms:W3CDTF">2012-02-02T04:04:15Z</dcterms:created>
  <dcterms:modified xsi:type="dcterms:W3CDTF">2014-01-13T12:53:43Z</dcterms:modified>
</cp:coreProperties>
</file>